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strument Sans Medium" panose="020B0604020202020204" charset="0"/>
      <p:regular r:id="rId13"/>
    </p:embeddedFont>
    <p:embeddedFont>
      <p:font typeface="Instrument Sans Semi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8439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5045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Terrain Classification using Proprioceptive Data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58734"/>
            <a:ext cx="59357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 1D CNN Approach on the BorealTC Dataset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85322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machine learning solution for real-time terrain recognition in autonomous robotics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97D6CD-52A9-3A97-67B9-0C335E49A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330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773912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Project Success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93790" y="2295525"/>
            <a:ext cx="697432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project successfully demonstrates that </a:t>
            </a:r>
            <a:r>
              <a:rPr lang="en-US" sz="14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1D Convolutional Neural Networks</a:t>
            </a: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are highly effective for classifying terrain types from proprioceptive IMU sensor data.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93790" y="3039308"/>
            <a:ext cx="6974324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With a test accuracy of </a:t>
            </a:r>
            <a:r>
              <a:rPr lang="en-US" sz="1400" b="1" dirty="0">
                <a:solidFill>
                  <a:srgbClr val="D5D5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89.50%</a:t>
            </a: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the model provides a strong foundation for integration into real-world autonomous navigation systems, enabling robots to intelligently adapt their behavior based on terrain conditions.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93790" y="4204933"/>
            <a:ext cx="6974324" cy="30242"/>
          </a:xfrm>
          <a:prstGeom prst="rect">
            <a:avLst/>
          </a:prstGeom>
          <a:solidFill>
            <a:srgbClr val="CFD0D8">
              <a:alpha val="5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793790" y="443924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Impact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904184"/>
            <a:ext cx="6974324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work advances the field of terrain-aware robotics by proving that simple 6-axis IMU data, when processed through appropriate deep learning architectures, can reliably distinguish complex surface properties.</a:t>
            </a:r>
            <a:endParaRPr lang="en-US" sz="14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8408" y="1796534"/>
            <a:ext cx="4500563" cy="4500563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8218408" y="6501170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Thank You!!</a:t>
            </a:r>
            <a:endParaRPr lang="en-US" sz="2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3049DB-7B59-4222-A112-D6562BC8C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32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6899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Research Goal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121104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Develop an accurate terrain classification system using proprioceptive IMU sensor data to enable autonomous robots to identify and adapt to different surface types in real-time.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995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Why This Matters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380673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Terrain awareness is fundamental for autonomous navigation, enabling robots to optimize path planning, adjust gait parameters, and predict traction conditions in dynamic environments.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468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Dataset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05014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BorealTC Proprioceptive Dataset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- comprehensive multi-terrain sensor recordings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99521" y="4144480"/>
            <a:ext cx="6244709" cy="35957"/>
          </a:xfrm>
          <a:prstGeom prst="rect">
            <a:avLst/>
          </a:prstGeom>
          <a:solidFill>
            <a:srgbClr val="CFD0D8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599521" y="44355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Approaches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50166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Primary: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1D Convolutional Neural Network (CNN) for temporal pattern recognition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8217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Baseline: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Support Vector Machine (SVM) for performance comparison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6C089D-1EB8-2148-017F-72F6F5806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8782"/>
            <a:ext cx="5639514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Processing Pipeline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16762"/>
            <a:ext cx="963930" cy="11568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50482" y="1909524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Loading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1950482" y="2326362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Aggregated all CSV files from BorealTC directory, yielding </a:t>
            </a:r>
            <a:r>
              <a:rPr lang="en-US" sz="15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930,000+ data points</a:t>
            </a: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across multiple terrain types and sensor modalities.</a:t>
            </a:r>
            <a:endParaRPr lang="en-US" sz="1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873573"/>
            <a:ext cx="963930" cy="115681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50482" y="306633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Selection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950482" y="3483173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Isolated 6-axis IMU measurements: angular velocity (wx, wy, wz) and linear acceleration (ax, ay, az) as core features.</a:t>
            </a:r>
            <a:endParaRPr lang="en-US" sz="15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30385"/>
            <a:ext cx="963930" cy="115681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50482" y="4223147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Segmentation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950482" y="4639985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Created overlapping temporal windows of </a:t>
            </a:r>
            <a:r>
              <a:rPr lang="en-US" sz="15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100 timesteps</a:t>
            </a: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each, generating 17,390 training samples for model input.</a:t>
            </a:r>
            <a:endParaRPr lang="en-US" sz="15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187196"/>
            <a:ext cx="963930" cy="115681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50482" y="5379958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Normalization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1950482" y="5796796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Standardized each segment to mean=0 and std=1, ensuring consistent feature scales across diverse terrain recordings.</a:t>
            </a:r>
            <a:endParaRPr lang="en-US" sz="15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344007"/>
            <a:ext cx="963930" cy="115681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50482" y="6536769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Splitting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1950482" y="6953607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Partitioned into Training (70%), Validation (15%), and Test (15%) sets for robust model evaluation.</a:t>
            </a:r>
            <a:endParaRPr lang="en-US" sz="15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DDA3F1-4D1C-9788-7464-15D5018565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8896"/>
            <a:ext cx="667250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Terrain Label Mapping Strategy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618774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Original terrain-specific labels were consolidated into four generalized categories to improve model robustness and reduce class imbalance.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93790" y="2113121"/>
            <a:ext cx="6430685" cy="2623066"/>
          </a:xfrm>
          <a:prstGeom prst="roundRect">
            <a:avLst>
              <a:gd name="adj" fmla="val 29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82861" y="2302193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Hard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982861" y="2751177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Label 0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982861" y="3150275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Asphalt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82861" y="3504009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Concrete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982861" y="3857744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Ice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982861" y="4256842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Rigid surfaces with high stiffness and minimal deformation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7405926" y="2113121"/>
            <a:ext cx="6430685" cy="2623066"/>
          </a:xfrm>
          <a:prstGeom prst="roundRect">
            <a:avLst>
              <a:gd name="adj" fmla="val 29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594997" y="2302193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Unstructured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7594997" y="2751177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Label 1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594997" y="3150275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Gravel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7594997" y="3504009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Sand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7594997" y="3857744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Dirt road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7594997" y="4256842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Granular materials with variable compaction and particle displacement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793790" y="4917638"/>
            <a:ext cx="6430685" cy="2623066"/>
          </a:xfrm>
          <a:prstGeom prst="roundRect">
            <a:avLst>
              <a:gd name="adj" fmla="val 29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82861" y="5106710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Soft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982861" y="5555694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Label 2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982861" y="5954792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Grass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982861" y="6308527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Mulch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982861" y="6662261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Snow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982861" y="7061359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Compliant surfaces with significant deformation under load</a:t>
            </a:r>
            <a:endParaRPr lang="en-US" sz="1400" dirty="0"/>
          </a:p>
        </p:txBody>
      </p:sp>
      <p:sp>
        <p:nvSpPr>
          <p:cNvPr id="25" name="Shape 23"/>
          <p:cNvSpPr/>
          <p:nvPr/>
        </p:nvSpPr>
        <p:spPr>
          <a:xfrm>
            <a:off x="7405926" y="4917638"/>
            <a:ext cx="6430685" cy="2623066"/>
          </a:xfrm>
          <a:prstGeom prst="roundRect">
            <a:avLst>
              <a:gd name="adj" fmla="val 29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594997" y="5106710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Indoor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7594997" y="5555694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Label 3</a:t>
            </a:r>
            <a:endParaRPr lang="en-US" sz="1400" dirty="0"/>
          </a:p>
        </p:txBody>
      </p:sp>
      <p:sp>
        <p:nvSpPr>
          <p:cNvPr id="28" name="Text 26"/>
          <p:cNvSpPr/>
          <p:nvPr/>
        </p:nvSpPr>
        <p:spPr>
          <a:xfrm>
            <a:off x="7594997" y="5954792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Carpet</a:t>
            </a:r>
            <a:endParaRPr lang="en-US" sz="1400" dirty="0"/>
          </a:p>
        </p:txBody>
      </p:sp>
      <p:sp>
        <p:nvSpPr>
          <p:cNvPr id="29" name="Text 27"/>
          <p:cNvSpPr/>
          <p:nvPr/>
        </p:nvSpPr>
        <p:spPr>
          <a:xfrm>
            <a:off x="7594997" y="6308527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Tile</a:t>
            </a:r>
            <a:endParaRPr lang="en-US" sz="1400" dirty="0"/>
          </a:p>
        </p:txBody>
      </p:sp>
      <p:sp>
        <p:nvSpPr>
          <p:cNvPr id="30" name="Text 28"/>
          <p:cNvSpPr/>
          <p:nvPr/>
        </p:nvSpPr>
        <p:spPr>
          <a:xfrm>
            <a:off x="7594997" y="6662261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Flooring</a:t>
            </a:r>
            <a:endParaRPr lang="en-US" sz="1400" dirty="0"/>
          </a:p>
        </p:txBody>
      </p:sp>
      <p:sp>
        <p:nvSpPr>
          <p:cNvPr id="31" name="Text 29"/>
          <p:cNvSpPr/>
          <p:nvPr/>
        </p:nvSpPr>
        <p:spPr>
          <a:xfrm>
            <a:off x="7594997" y="7061359"/>
            <a:ext cx="605254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Controlled indoor environments with uniform surface properties</a:t>
            </a:r>
            <a:endParaRPr lang="en-US" sz="14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02F4067-0DA2-F60B-1FF3-501AC0044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85034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Architectures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1870948"/>
            <a:ext cx="3556873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1D Convolutional Neural Network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6280190" y="2732723"/>
            <a:ext cx="3556873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Inspired by the Choi &amp; Thomasson (Stanford) architecture, specifically designed to extract temporal patterns from sequential sensor data.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280190" y="4075271"/>
            <a:ext cx="280273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Architecture Components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540210"/>
            <a:ext cx="355687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 Conv1D layers with increasing filter depths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280190" y="5184219"/>
            <a:ext cx="355687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MaxPooling for dimensionality reduction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280190" y="5828228"/>
            <a:ext cx="355687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Batch Normalization for training stability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280190" y="6472237"/>
            <a:ext cx="355687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Dense classification layers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6280190" y="6925747"/>
            <a:ext cx="355687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Input Shape:</a:t>
            </a: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(100 timesteps × 6 features)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10287357" y="1870948"/>
            <a:ext cx="3556873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Support Vector Machine Baseline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0287357" y="2732723"/>
            <a:ext cx="3556873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Traditional machine learning approach serving as a performance benchmark for comparison against deep learning methods.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10287357" y="4075271"/>
            <a:ext cx="249662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Implementation Details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287357" y="4540210"/>
            <a:ext cx="355687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Flattened time-series data from 100×6 to single 600-feature vector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10287357" y="5184219"/>
            <a:ext cx="355687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StandardScaler preprocessing pipeline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10287357" y="5537954"/>
            <a:ext cx="355687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SVC classifier with default RBF kernel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10287357" y="5991463"/>
            <a:ext cx="3556873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Rationale:</a:t>
            </a:r>
            <a:r>
              <a:rPr lang="en-US" sz="14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Establishes baseline to quantify CNN's advantage in temporal feature learning</a:t>
            </a:r>
            <a:endParaRPr lang="en-US" sz="14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4B180AF-395C-0241-8204-D8AB4D17D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  <p:pic>
        <p:nvPicPr>
          <p:cNvPr id="21" name="Picture 20" descr="A black and white image of a circuit board&#10;&#10;AI-generated content may be incorrect.">
            <a:extLst>
              <a:ext uri="{FF2B5EF4-FFF2-40B4-BE49-F238E27FC236}">
                <a16:creationId xmlns:a16="http://schemas.microsoft.com/office/drawing/2014/main" id="{6743BC81-6A4E-8BEF-E31B-B3AAE3C06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29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956" y="3152061"/>
            <a:ext cx="5065990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 Results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87956" y="4190286"/>
            <a:ext cx="4182666" cy="668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89.50%</a:t>
            </a:r>
            <a:endParaRPr lang="en-US" sz="5250" dirty="0"/>
          </a:p>
        </p:txBody>
      </p:sp>
      <p:sp>
        <p:nvSpPr>
          <p:cNvPr id="5" name="Text 2"/>
          <p:cNvSpPr/>
          <p:nvPr/>
        </p:nvSpPr>
        <p:spPr>
          <a:xfrm>
            <a:off x="1570553" y="5112068"/>
            <a:ext cx="2617351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1D CNN Test Accuracy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87956" y="5550098"/>
            <a:ext cx="4182666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Deep learning model achieving excellent terrain discrimination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5223867" y="4190286"/>
            <a:ext cx="4182666" cy="668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70.37%</a:t>
            </a:r>
            <a:endParaRPr lang="en-US" sz="5250" dirty="0"/>
          </a:p>
        </p:txBody>
      </p:sp>
      <p:sp>
        <p:nvSpPr>
          <p:cNvPr id="8" name="Text 5"/>
          <p:cNvSpPr/>
          <p:nvPr/>
        </p:nvSpPr>
        <p:spPr>
          <a:xfrm>
            <a:off x="5923717" y="5112068"/>
            <a:ext cx="278296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SVM Baseline Accuracy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5223867" y="5550098"/>
            <a:ext cx="4182666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Traditional ML approach for performance comparison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9659779" y="4190286"/>
            <a:ext cx="4182666" cy="668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+19.13%</a:t>
            </a:r>
            <a:endParaRPr lang="en-US" sz="5250" dirty="0"/>
          </a:p>
        </p:txBody>
      </p:sp>
      <p:sp>
        <p:nvSpPr>
          <p:cNvPr id="11" name="Text 8"/>
          <p:cNvSpPr/>
          <p:nvPr/>
        </p:nvSpPr>
        <p:spPr>
          <a:xfrm>
            <a:off x="10484644" y="5112068"/>
            <a:ext cx="2532936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 Gain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659779" y="5550098"/>
            <a:ext cx="4182666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Absolute improvement demonstrating CNN superiority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87956" y="6426398"/>
            <a:ext cx="13054489" cy="1185029"/>
          </a:xfrm>
          <a:prstGeom prst="roundRect">
            <a:avLst>
              <a:gd name="adj" fmla="val 7182"/>
            </a:avLst>
          </a:prstGeom>
          <a:solidFill>
            <a:srgbClr val="252528"/>
          </a:solidFill>
          <a:ln/>
        </p:spPr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481" y="6730841"/>
            <a:ext cx="253246" cy="202525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446252" y="6679525"/>
            <a:ext cx="12193667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Insight:</a:t>
            </a:r>
            <a:r>
              <a:rPr lang="en-US" sz="1550" dirty="0">
                <a:solidFill>
                  <a:srgbClr val="FFFF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The 1D CNN significantly outperformed the SVM baseline, demonstrating its effectiveness in automatically learning discriminative temporal features from sequential IMU data without manual feature engineering.</a:t>
            </a:r>
            <a:endParaRPr lang="en-US" sz="15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7DA5A0-0BFB-547F-39DC-B585E6AE28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714" y="599242"/>
            <a:ext cx="5963364" cy="442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Detailed CNN Performance Analysis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762714" y="1098471"/>
            <a:ext cx="3324225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Confusion Matrix - 1D CNN Model</a:t>
            </a:r>
            <a:endParaRPr lang="en-US" sz="1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714" y="1576507"/>
            <a:ext cx="8518208" cy="477012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2714" y="6647498"/>
            <a:ext cx="1981795" cy="221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 Highlights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62714" y="7010281"/>
            <a:ext cx="7724775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Excellent:</a:t>
            </a:r>
            <a:r>
              <a:rPr lang="en-US" sz="11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Indoor surfaces (97.04%) and Hard terrains (93.20%) show exceptional classification accuracy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762714" y="7286506"/>
            <a:ext cx="7724775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Strong:</a:t>
            </a:r>
            <a:r>
              <a:rPr lang="en-US" sz="11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Unstructured terrains (87.46%) demonstrate good discrimination despite inherent variability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762714" y="7562731"/>
            <a:ext cx="7724775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Challenging:</a:t>
            </a:r>
            <a:r>
              <a:rPr lang="en-US" sz="11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Soft terrains (75.96%) exhibit more confusion, particularly with Hard surfaces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8840629" y="6647498"/>
            <a:ext cx="2294215" cy="221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Common Misclassifications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8840629" y="7010281"/>
            <a:ext cx="5034677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model occasionally confuses Soft terrains (grass, mulch, snow) with Hard surfaces, likely due to compacted or frozen conditions creating similar vibration signatures.</a:t>
            </a:r>
            <a:endParaRPr lang="en-US" sz="11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05F2A43-7E5F-AD45-61D9-2776B4C0A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27246"/>
            <a:ext cx="6255306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Challenges Encountered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80190" y="1823799"/>
            <a:ext cx="3670459" cy="3371136"/>
          </a:xfrm>
          <a:prstGeom prst="roundRect">
            <a:avLst>
              <a:gd name="adj" fmla="val 2685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26054" y="206966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Heterogeneity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526054" y="2535436"/>
            <a:ext cx="3178731" cy="2413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Initial plans to incorporate the SAIL-R dataset proved infeasible due to significant differences in sensor configurations, sampling rates, and feature representations between datasets.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6033" y="1823799"/>
            <a:ext cx="3670578" cy="3371136"/>
          </a:xfrm>
          <a:prstGeom prst="roundRect">
            <a:avLst>
              <a:gd name="adj" fmla="val 2685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11897" y="2069663"/>
            <a:ext cx="27722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Missing Data Patterns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411897" y="2535436"/>
            <a:ext cx="3178850" cy="2413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BorealTC dataset contained systematic missing values across certain sensor modalities, requiring strategic feature selection focused on the complete 6-axis IMU subset.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80190" y="5410319"/>
            <a:ext cx="7556421" cy="1991916"/>
          </a:xfrm>
          <a:prstGeom prst="roundRect">
            <a:avLst>
              <a:gd name="adj" fmla="val 4544"/>
            </a:avLst>
          </a:prstGeom>
          <a:solidFill>
            <a:srgbClr val="2A2A2D">
              <a:alpha val="95000"/>
            </a:srgbClr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26054" y="565618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Class Imbalance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526054" y="6121956"/>
            <a:ext cx="7064693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Uneven distribution of terrain samples across categories necessitated careful validation strategies to ensure model generalization rather than bias toward majority classes.</a:t>
            </a:r>
            <a:endParaRPr lang="en-US" sz="16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6B6536C-C934-54A1-DD88-74EBC0395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1043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Directions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67245"/>
            <a:ext cx="6521410" cy="81653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7863" y="2787848"/>
            <a:ext cx="291631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Advanced Architectures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997863" y="3229094"/>
            <a:ext cx="6113264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Explore LSTMs and Transformer models to better capture long-range temporal dependencies and attention mechanisms in sensor sequences.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767245"/>
            <a:ext cx="6521410" cy="81653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19273" y="278784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Multi-modal Fusion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7519273" y="3229094"/>
            <a:ext cx="6113264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Integrate velocity and motor current data from BorealTC dataset to create richer feature representations and improve classification robustness.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413290"/>
            <a:ext cx="6521410" cy="81653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97863" y="5433893"/>
            <a:ext cx="360878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Hyperparameter Optimization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997863" y="5875139"/>
            <a:ext cx="6113264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Conduct systematic grid search or Bayesian optimization on CNN architecture parameters, learning rates, and regularization strategies.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997863" y="6977658"/>
            <a:ext cx="611326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413290"/>
            <a:ext cx="6521410" cy="81653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19273" y="5433893"/>
            <a:ext cx="2716649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Real-time Deployment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7519273" y="5875139"/>
            <a:ext cx="611326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Optimize model for edge deployment on robotic platforms with latency and computational constraints for live terrain adaptation.</a:t>
            </a:r>
            <a:endParaRPr lang="en-US" sz="16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B40E241-DD19-2AEE-B0A9-8977605CDD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92328" y="7753657"/>
            <a:ext cx="1944654" cy="3776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848</Words>
  <Application>Microsoft Office PowerPoint</Application>
  <PresentationFormat>Custom</PresentationFormat>
  <Paragraphs>118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Instrument Sans Semi Bold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Sathwik HS</cp:lastModifiedBy>
  <cp:revision>3</cp:revision>
  <dcterms:created xsi:type="dcterms:W3CDTF">2025-10-15T06:01:29Z</dcterms:created>
  <dcterms:modified xsi:type="dcterms:W3CDTF">2025-10-15T06:06:39Z</dcterms:modified>
</cp:coreProperties>
</file>